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31"/>
  </p:notesMasterIdLst>
  <p:sldIdLst>
    <p:sldId id="282" r:id="rId3"/>
    <p:sldId id="283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5143500" type="screen16x9"/>
  <p:notesSz cx="6858000" cy="9144000"/>
  <p:embeddedFontLst>
    <p:embeddedFont>
      <p:font typeface="Nanum Gothic" panose="020B0600000101010101" charset="-127"/>
      <p:regular r:id="rId32"/>
      <p:bold r:id="rId33"/>
    </p:embeddedFont>
    <p:embeddedFont>
      <p:font typeface="Lato" panose="020B0600000101010101" charset="0"/>
      <p:regular r:id="rId34"/>
      <p:bold r:id="rId35"/>
      <p:italic r:id="rId36"/>
      <p:boldItalic r:id="rId37"/>
    </p:embeddedFont>
    <p:embeddedFont>
      <p:font typeface="Lato Hairline" panose="020B0600000101010101" charset="0"/>
      <p:regular r:id="rId38"/>
      <p:bold r:id="rId39"/>
      <p:italic r:id="rId40"/>
      <p:boldItalic r:id="rId41"/>
    </p:embeddedFont>
    <p:embeddedFont>
      <p:font typeface="Lato Light" panose="020B0600000101010101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661" autoAdjust="0"/>
  </p:normalViewPr>
  <p:slideViewPr>
    <p:cSldViewPr snapToGrid="0">
      <p:cViewPr varScale="1">
        <p:scale>
          <a:sx n="80" d="100"/>
          <a:sy n="80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3401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92596296c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92596296c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592596296c_0_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92596296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92596296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592596296c_0_2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92596296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92596296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592596296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92596296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92596296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592596296c_0_2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92596296c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92596296c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92596296c_0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92596296c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92596296c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592596296c_0_3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a7d4c6d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a7d4c6d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6ba7d4c6d8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1f0c69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1f0c69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741f0c6944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92596296c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92596296c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592596296c_0_3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2596296c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2596296c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92596296c_0_4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92596296c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92596296c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g592596296c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589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92596296c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92596296c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61" name="Google Shape;261;g592596296c_0_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9259629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9259629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72" name="Google Shape;272;g592596296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92596296c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92596296c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83" name="Google Shape;283;g592596296c_1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92596296c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92596296c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96" name="Google Shape;296;g592596296c_1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92596296c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92596296c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13" name="Google Shape;313;g592596296c_1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92596296c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92596296c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26" name="Google Shape;326;g592596296c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92596296c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92596296c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37" name="Google Shape;337;g592596296c_1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92596296c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92596296c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47" name="Google Shape;347;g592596296c_1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92596296c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92596296c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56" name="Google Shape;356;g592596296c_1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2596296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2596296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592596296c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92596296c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92596296c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다들 </a:t>
            </a:r>
            <a:r>
              <a:rPr lang="ko-KR" dirty="0" err="1"/>
              <a:t>아시다시피</a:t>
            </a:r>
            <a:r>
              <a:rPr lang="ko-KR" dirty="0"/>
              <a:t> </a:t>
            </a:r>
            <a:r>
              <a:rPr lang="ko-KR" dirty="0" err="1"/>
              <a:t>파이썬은</a:t>
            </a:r>
            <a:r>
              <a:rPr lang="ko-KR" dirty="0"/>
              <a:t> 프로그래밍 언어입니다.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조금 원론적인 이야기를 해보죠.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파이썬은</a:t>
            </a:r>
            <a:r>
              <a:rPr lang="ko-KR" dirty="0"/>
              <a:t> 프로그래밍 언어인데, 프로그래밍 언어는 무엇일까요?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아니 애초에 </a:t>
            </a:r>
            <a:r>
              <a:rPr lang="ko-KR" dirty="0" err="1"/>
              <a:t>언어란</a:t>
            </a:r>
            <a:r>
              <a:rPr lang="ko-KR" dirty="0"/>
              <a:t> 무엇일까요.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네 맞습니다. 언어는 의사소통을 위한 도구입니다.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그럼 프로그래밍언어란?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컴퓨터와 의사소통을 위한 도구이겠지요.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역사를 간단하게 살펴보면, 초기엔 흔히 말하는 0과 1로만 이루어진 기계어로 프로그램을 만들었습니다.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흔히들 컴퓨터는 0과 1만 안다고 </a:t>
            </a:r>
            <a:r>
              <a:rPr lang="ko-KR" dirty="0" err="1"/>
              <a:t>말하잖아요</a:t>
            </a:r>
            <a:r>
              <a:rPr lang="ko-KR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기계어는 0과 1을 조합해서 컴퓨터에게 명령을 내리는 체계입니다.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그런데 기계어는 컴퓨터가 이해하기에는 참 좋지만, 정작 사람이 이해하기는 쉽지 </a:t>
            </a:r>
            <a:r>
              <a:rPr lang="ko-KR" dirty="0" err="1"/>
              <a:t>않잖아요</a:t>
            </a:r>
            <a:r>
              <a:rPr lang="ko-KR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0과 1만 가지고 컴퓨터와 소통하는 건, </a:t>
            </a:r>
            <a:r>
              <a:rPr lang="ko-KR" dirty="0" err="1"/>
              <a:t>우리같은</a:t>
            </a:r>
            <a:r>
              <a:rPr lang="ko-KR" dirty="0"/>
              <a:t> 일반인들에겐 너무 고통스러운 일입니다.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그래서 어셈블리어라는 것이 개발되었어요. 어셈블리어는 기계어보단 인간의 언어에 가까운 언어입니다.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왼쪽에 보이시는 것이 어셈블리어의 일종이에요. 알파벳으로 이루어져 있고 군데군데 알 것 같은 단어들도 보이지요?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하지만 여전히 어셈블리어의 흐름을 이해하기는 힘들었어요.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그래서 </a:t>
            </a:r>
            <a:r>
              <a:rPr lang="ko-KR" dirty="0" err="1"/>
              <a:t>파이썬과</a:t>
            </a:r>
            <a:r>
              <a:rPr lang="ko-KR" dirty="0"/>
              <a:t> 같은 인간의 언어에 가까운 고급언어가 탄생하게 되었습니다.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자 고급언어란 표현을 썼는데, 여기서 고급은 질이 좋고 나쁨을 의미하는 게 아닙니다.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단지, 인간의 언어에 가까울 수록 고급이라고 표현하고, 기계가 이해하기 쉬울 수록 저급언어라고 표현합니다.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다시 돌아와서, </a:t>
            </a:r>
            <a:r>
              <a:rPr lang="ko-KR" dirty="0" err="1"/>
              <a:t>파이썬은</a:t>
            </a:r>
            <a:r>
              <a:rPr lang="ko-KR" dirty="0"/>
              <a:t> 인간의 언어에 가깝습니다.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즉, 이 말은 인간이 이해하기 쉽고, 다시 </a:t>
            </a:r>
            <a:r>
              <a:rPr lang="ko-KR" dirty="0" err="1"/>
              <a:t>이말은</a:t>
            </a:r>
            <a:r>
              <a:rPr lang="ko-KR" dirty="0"/>
              <a:t> 컴퓨터와 의사소통하기 쉽다.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그러므로 프로그램을 만들기가 </a:t>
            </a:r>
            <a:r>
              <a:rPr lang="ko-KR" dirty="0" err="1"/>
              <a:t>쉽다와</a:t>
            </a:r>
            <a:r>
              <a:rPr lang="ko-KR" dirty="0"/>
              <a:t> 같은 말이 되겠습니다.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g592596296c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92596296c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92596296c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파이썬은 귀도 반 로섬이 1990년에 개발하였습니다. 크리스마스에 연구실 문이 닫혀있어서 할게 없어서 개발했다고 하네요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1989년 12월 크리스마스에 너무 심심해서 연구실을 갔어요. 근데 문이 닫혀있어서 할 게 없어서 취미로 집에서 개발했다고 하네요.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로고가 왜 뱀인지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BBC 방송 코미디 프로그램 </a:t>
            </a:r>
            <a:r>
              <a:rPr lang="ko-KR" sz="700">
                <a:latin typeface="Nanum Gothic"/>
                <a:ea typeface="Nanum Gothic"/>
                <a:cs typeface="Nanum Gothic"/>
                <a:sym typeface="Nanum Gothic"/>
              </a:rPr>
              <a:t>(Monty Python’s Flying Circus)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그리스 신화에 나오는 뱀 이름</a:t>
            </a:r>
            <a:endParaRPr sz="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인기 있어서 좋아서 웃고 있죠?</a:t>
            </a:r>
            <a:endParaRPr/>
          </a:p>
        </p:txBody>
      </p:sp>
      <p:sp>
        <p:nvSpPr>
          <p:cNvPr id="114" name="Google Shape;114;g592596296c_0_3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92596296c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92596296c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92596296c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a7d4c6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ba7d4c6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6ba7d4c6d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2596296c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2596296c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92596296c_0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1_제목 슬라이드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"/>
          <p:cNvPicPr preferRelativeResize="0"/>
          <p:nvPr/>
        </p:nvPicPr>
        <p:blipFill rotWithShape="1">
          <a:blip r:embed="rId2">
            <a:alphaModFix/>
          </a:blip>
          <a:srcRect t="64114" b="19990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2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 1">
  <p:cSld name="TITLE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ctrTitle"/>
          </p:nvPr>
        </p:nvSpPr>
        <p:spPr>
          <a:xfrm>
            <a:off x="1143000" y="1981438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  <a:defRPr sz="2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965199" y="25900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Hairline"/>
              <a:buNone/>
              <a:defRPr sz="1200">
                <a:solidFill>
                  <a:srgbClr val="595959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None/>
              <a:defRPr sz="15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anum Gothic"/>
              <a:buNone/>
              <a:defRPr sz="135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142876" y="131655"/>
            <a:ext cx="4886400" cy="7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1_제목 슬라이드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t="64114" b="19990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 1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sz="22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sz="1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sz="1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sz="8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sz="800" b="0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sz="8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None/>
              <a:defRPr sz="2200" b="1" i="0" u="none" strike="noStrike" cap="none">
                <a:latin typeface="Nanum Gothic"/>
                <a:ea typeface="Nanum Gothic"/>
                <a:cs typeface="Nanum Gothic"/>
                <a:sym typeface="Nanum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sz="12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sz="11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sz="10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</a:t>
            </a: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r>
              <a:rPr lang="ko-KR" sz="80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. All Right Reserved</a:t>
            </a:r>
            <a:endParaRPr sz="800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50" name="Google Shape;50;p6"/>
          <p:cNvGrpSpPr/>
          <p:nvPr/>
        </p:nvGrpSpPr>
        <p:grpSpPr>
          <a:xfrm rot="10800000">
            <a:off x="-3" y="4882075"/>
            <a:ext cx="268851" cy="268852"/>
            <a:chOff x="8896050" y="0"/>
            <a:chExt cx="248109" cy="248110"/>
          </a:xfrm>
        </p:grpSpPr>
        <p:sp>
          <p:nvSpPr>
            <p:cNvPr id="51" name="Google Shape;51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6"/>
          <p:cNvGrpSpPr/>
          <p:nvPr/>
        </p:nvGrpSpPr>
        <p:grpSpPr>
          <a:xfrm>
            <a:off x="8875197" y="0"/>
            <a:ext cx="268851" cy="268852"/>
            <a:chOff x="8896050" y="0"/>
            <a:chExt cx="248109" cy="248110"/>
          </a:xfrm>
        </p:grpSpPr>
        <p:sp>
          <p:nvSpPr>
            <p:cNvPr id="55" name="Google Shape;55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Google Shape;57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Zen_of_Pyth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anaconda.com/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anaconda.com/" TargetMode="Externa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.anaconda.com/archive/Anaconda3-2019.03-Linux-x86_64.sh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repo.anaconda.com/archive/Anaconda3-2019.03-Windows-x86.ex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po.anaconda.com/archive/Anaconda3-2019.03-Windows-x86_64.exe" TargetMode="External"/><Relationship Id="rId5" Type="http://schemas.openxmlformats.org/officeDocument/2006/relationships/hyperlink" Target="https://repo.anaconda.com/archive/Anaconda3-2019.03-MacOSX-x86_64.pkg" TargetMode="External"/><Relationship Id="rId4" Type="http://schemas.openxmlformats.org/officeDocument/2006/relationships/hyperlink" Target="https://www.anaconda.com/distributio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pip.pypa.io" TargetMode="External"/><Relationship Id="rId4" Type="http://schemas.openxmlformats.org/officeDocument/2006/relationships/hyperlink" Target="https://jupyter.or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anaconda.com/anaconda/navigato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altLang="en-US" dirty="0"/>
              <a:t>파이썬 기반 데이터 획득</a:t>
            </a:r>
            <a:r>
              <a:rPr lang="en-US" altLang="ko-KR" dirty="0"/>
              <a:t>/</a:t>
            </a:r>
            <a:r>
              <a:rPr lang="ko-KR" altLang="en-US" dirty="0"/>
              <a:t>분석</a:t>
            </a:r>
            <a:r>
              <a:rPr lang="en-US" altLang="ko-KR" dirty="0"/>
              <a:t> (</a:t>
            </a:r>
            <a:r>
              <a:rPr lang="ko-KR" altLang="en-US" dirty="0"/>
              <a:t>모듈 </a:t>
            </a:r>
            <a:r>
              <a:rPr lang="en-US" altLang="ko-KR" dirty="0"/>
              <a:t>6)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16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 idx="4294967295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1736225" y="1135400"/>
            <a:ext cx="56715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플랫폼 독립적인 오픈소스</a:t>
            </a:r>
            <a:endParaRPr sz="3600" b="1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1869150" y="2255300"/>
            <a:ext cx="5405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무료에다가 어느 </a:t>
            </a:r>
            <a:r>
              <a:rPr lang="ko-KR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운영체제든</a:t>
            </a:r>
            <a:r>
              <a:rPr 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사용 가능.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(Windows, </a:t>
            </a:r>
            <a:r>
              <a:rPr lang="ko-KR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Linux</a:t>
            </a:r>
            <a:r>
              <a:rPr 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Mac OS)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 idx="4294967295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203250" y="1793800"/>
            <a:ext cx="87375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(절차, 객체지향, 함수형)</a:t>
            </a:r>
            <a:endParaRPr sz="3600"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125" y="1135400"/>
            <a:ext cx="91440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600" b="1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다양한 프로그래밍 패러다임 지원 </a:t>
            </a:r>
            <a:endParaRPr sz="3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 idx="4294967295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철학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5915400" y="42659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i="1">
                <a:solidFill>
                  <a:srgbClr val="222222"/>
                </a:solidFill>
                <a:highlight>
                  <a:srgbClr val="FFFFFF"/>
                </a:highlight>
              </a:rPr>
              <a:t>The </a:t>
            </a:r>
            <a:r>
              <a:rPr lang="ko-KR" sz="1100" i="1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Zen of Python</a:t>
            </a:r>
            <a:r>
              <a:rPr lang="ko-KR" sz="110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lang="ko-KR" sz="1100" i="1">
                <a:solidFill>
                  <a:srgbClr val="222222"/>
                </a:solidFill>
                <a:highlight>
                  <a:srgbClr val="FFFFFF"/>
                </a:highlight>
              </a:rPr>
              <a:t>PEP 20</a:t>
            </a:r>
            <a:r>
              <a:rPr lang="ko-KR" sz="1100">
                <a:solidFill>
                  <a:srgbClr val="222222"/>
                </a:solidFill>
                <a:highlight>
                  <a:srgbClr val="FFFFFF"/>
                </a:highlight>
              </a:rPr>
              <a:t>),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228600" y="976125"/>
            <a:ext cx="21780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Beautiful is better than ugly.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Explicit is better than implicit.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Simple is better than complex.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Complex is better than complicated.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Flat is better than nested.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Sparse is better than dense.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Readability counts.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Special cases aren't special enough to break the rules. Although practicality beats purity.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Errors should never pass silently. Unless explicitly silenced.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00"/>
          </a:p>
        </p:txBody>
      </p:sp>
      <p:sp>
        <p:nvSpPr>
          <p:cNvPr id="181" name="Google Shape;181;p22"/>
          <p:cNvSpPr txBox="1"/>
          <p:nvPr/>
        </p:nvSpPr>
        <p:spPr>
          <a:xfrm>
            <a:off x="2394000" y="976125"/>
            <a:ext cx="2178000" cy="3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In the face of ambiguity, refuse the temptation to guess. There should be one—and preferably only one—obvious way to do it. Although that way may not be obvious at first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</a:rPr>
              <a:t>unless you're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ko-KR" sz="1000" b="1">
                <a:solidFill>
                  <a:srgbClr val="222222"/>
                </a:solidFill>
                <a:highlight>
                  <a:srgbClr val="FFFFFF"/>
                </a:highlight>
              </a:rPr>
              <a:t>Dutch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Now is better than never. Although never is often better than </a:t>
            </a:r>
            <a:r>
              <a:rPr lang="ko-KR" sz="1000" i="1">
                <a:solidFill>
                  <a:srgbClr val="222222"/>
                </a:solidFill>
                <a:highlight>
                  <a:srgbClr val="FFFFFF"/>
                </a:highlight>
              </a:rPr>
              <a:t>right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 now.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If the implementation is hard to explain, it's a bad idea.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If the implementation is easy to explain, it may be a good idea.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Namespaces are one honking great idea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4572000" y="976125"/>
            <a:ext cx="21780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아름다움이 추한 것보다 낫다.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명확함이 함축된 것보다 낫다.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단순함이 복잡한 것보다 낫다.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복잡함이 난해한 것보다 낫다.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단조로움이 </a:t>
            </a:r>
            <a:r>
              <a:rPr lang="ko-KR" sz="1050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중접된</a:t>
            </a: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것보다 낫다.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여유로움이 밀집된 것보다 낫다.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가독성은 중요하다.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비록 실용성이 이상을 능가한다 하더라도, 규칙을 </a:t>
            </a:r>
            <a:r>
              <a:rPr lang="ko-KR" sz="1050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깨야할</a:t>
            </a: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정도로 특별한 </a:t>
            </a:r>
            <a:r>
              <a:rPr lang="ko-KR" sz="1050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경우란</a:t>
            </a: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없다. 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알고도 침묵하지 않는 한, 에러는 결코 조용히 지나가지 않는다. 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6737400" y="976125"/>
            <a:ext cx="2178000" cy="3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모호함을 마주하고 추측하려는 유혹을 거절하라. 문제를 해결할 하나의 - 바람직하고 유일한 - 명백한 방법이 있을 것이다. 만약 Dutch가 아니라 처음에는 명백해 보이지 않을 수도 있겠지만.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당장하는 것 보단 전혀 하지 않는 것이 나을지라도 지금 하는 것이 전혀 안하는 것보단 낫다.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설명하기 어려운 구현이라면 좋은 아이디어가 아니다.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쉽게 설명할 수 있는 구현이라면 좋은 아이디어일 수 있다. 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네임스페이스는 정말 대단한 아이디어다. -- 자주 사용하자!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 idx="4294967295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 왜 사용하나요?</a:t>
            </a: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203250" y="1793800"/>
            <a:ext cx="87375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"Life is too short, You need python."</a:t>
            </a:r>
            <a:endParaRPr sz="3600"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파이썬의 빠른 개발을 찬양하며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파이썬 설치</a:t>
            </a:r>
            <a:endParaRPr dirty="0"/>
          </a:p>
        </p:txBody>
      </p:sp>
      <p:sp>
        <p:nvSpPr>
          <p:cNvPr id="198" name="Google Shape;198;p24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소개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113" y="1485075"/>
            <a:ext cx="2009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latin typeface="Nanum Gothic"/>
                <a:ea typeface="Nanum Gothic"/>
                <a:cs typeface="Nanum Gothic"/>
                <a:sym typeface="Nanum Gothic"/>
              </a:rPr>
              <a:t>파이썬 설치를 위한 2가지 방법</a:t>
            </a:r>
            <a:endParaRPr sz="2200" b="1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253625" y="1151975"/>
            <a:ext cx="4246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 err="1">
                <a:solidFill>
                  <a:schemeClr val="dk1"/>
                </a:solidFill>
              </a:rPr>
              <a:t>Python</a:t>
            </a:r>
            <a:r>
              <a:rPr lang="ko-KR" sz="1300" b="1" dirty="0">
                <a:solidFill>
                  <a:schemeClr val="dk1"/>
                </a:solidFill>
              </a:rPr>
              <a:t> 공식 홈페이지(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https://www.python.org/</a:t>
            </a:r>
            <a:r>
              <a:rPr lang="ko-KR" sz="1300" b="1" dirty="0">
                <a:solidFill>
                  <a:schemeClr val="dk1"/>
                </a:solidFill>
              </a:rPr>
              <a:t>)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50" y="1569350"/>
            <a:ext cx="3805526" cy="29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4683750" y="1151975"/>
            <a:ext cx="4246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 err="1">
                <a:solidFill>
                  <a:schemeClr val="dk1"/>
                </a:solidFill>
              </a:rPr>
              <a:t>Anaconda</a:t>
            </a:r>
            <a:r>
              <a:rPr lang="ko-KR" sz="1300" b="1" dirty="0">
                <a:solidFill>
                  <a:schemeClr val="dk1"/>
                </a:solidFill>
              </a:rPr>
              <a:t> 설치(</a:t>
            </a:r>
            <a:r>
              <a:rPr lang="ko-KR" sz="1100" u="sng" dirty="0">
                <a:solidFill>
                  <a:schemeClr val="hlink"/>
                </a:solidFill>
                <a:hlinkClick r:id="rId5"/>
              </a:rPr>
              <a:t>https://www.anaconda.com/</a:t>
            </a:r>
            <a:r>
              <a:rPr lang="ko-KR" sz="1300" dirty="0">
                <a:solidFill>
                  <a:schemeClr val="dk1"/>
                </a:solidFill>
              </a:rPr>
              <a:t>)</a:t>
            </a:r>
            <a:endParaRPr sz="1300" dirty="0">
              <a:solidFill>
                <a:schemeClr val="dk1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200" y="1569350"/>
            <a:ext cx="4212198" cy="26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Nanum Gothic"/>
                <a:ea typeface="Nanum Gothic"/>
                <a:cs typeface="Nanum Gothic"/>
                <a:sym typeface="Nanum Gothic"/>
              </a:rPr>
              <a:t>파이썬 설치를 위한 2가지 방법</a:t>
            </a:r>
            <a:endParaRPr sz="2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253625" y="1151975"/>
            <a:ext cx="4246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Python 공식 홈페이지(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https://www.python.org/</a:t>
            </a:r>
            <a:r>
              <a:rPr lang="ko-KR" sz="1300" b="1">
                <a:solidFill>
                  <a:schemeClr val="dk1"/>
                </a:solidFill>
              </a:rPr>
              <a:t>)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50" y="1569350"/>
            <a:ext cx="3805526" cy="29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4683750" y="1151975"/>
            <a:ext cx="4246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Anaconda 설치(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https://www.anaconda.com/</a:t>
            </a:r>
            <a:r>
              <a:rPr lang="ko-KR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200" y="1569350"/>
            <a:ext cx="4212198" cy="26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/>
          <p:nvPr/>
        </p:nvSpPr>
        <p:spPr>
          <a:xfrm>
            <a:off x="4597100" y="1187525"/>
            <a:ext cx="4451400" cy="349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아나콘다?</a:t>
            </a:r>
            <a:endParaRPr sz="2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259775" y="1197900"/>
            <a:ext cx="7886700" cy="22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AutoNum type="arabicPeriod"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과학계산을 위한 패키지 포함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AutoNum type="arabicPeriod"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가상환경 제공</a:t>
            </a:r>
            <a:b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(파이썬 다양한버전, 다양한 라이브러리 테스트)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75" y="1601576"/>
            <a:ext cx="2174144" cy="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4668600" y="1151975"/>
            <a:ext cx="4246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다운로드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https://www.anaconda.com/distribution/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MAC: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https://repo.anaconda.com/archive/Anaconda3-2019.03-MacOSX-x86_64.pkg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Windows(64bit):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https://repo.anaconda.com/archive/Anaconda3-2019.03-Windows-x86_64.exe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Windows(32bit):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7"/>
              </a:rPr>
              <a:t>https://repo.anaconda.com/archive/Anaconda3-2019.03-Windows-x86.exe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Linux: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8"/>
              </a:rPr>
              <a:t>https://repo.anaconda.com/archive/Anaconda3-2019.03-Linux-x86_64.sh</a:t>
            </a:r>
            <a:endParaRPr sz="10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출처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https://www.anaconda.com</a:t>
            </a:r>
            <a:endParaRPr sz="10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Nanum Gothic"/>
                <a:ea typeface="Nanum Gothic"/>
                <a:cs typeface="Nanum Gothic"/>
                <a:sym typeface="Nanum Gothic"/>
              </a:rPr>
              <a:t>Windows 주의사항</a:t>
            </a:r>
            <a:endParaRPr sz="2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00" y="1341400"/>
            <a:ext cx="3965999" cy="31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26250"/>
            <a:ext cx="4370175" cy="24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4572000" y="3817250"/>
            <a:ext cx="30000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해당하는 운영체제에 맞도록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32비트는 32비트를 설치, 64비트는 64비트로 설치</a:t>
            </a:r>
            <a:endParaRPr sz="1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아나콘다 설치</a:t>
            </a:r>
            <a:endParaRPr sz="2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21750"/>
            <a:ext cx="2290070" cy="1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325" y="2878225"/>
            <a:ext cx="2279500" cy="177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675" y="1021750"/>
            <a:ext cx="2290044" cy="1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325" y="1024063"/>
            <a:ext cx="2290051" cy="177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3575" y="2878225"/>
            <a:ext cx="2279500" cy="177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1950" y="2876438"/>
            <a:ext cx="2279512" cy="17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/>
          <p:nvPr/>
        </p:nvSpPr>
        <p:spPr>
          <a:xfrm>
            <a:off x="5856800" y="1906975"/>
            <a:ext cx="1053000" cy="16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3673600" y="3391988"/>
            <a:ext cx="1744800" cy="808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강사 소개</a:t>
            </a:r>
            <a:endParaRPr sz="2200" b="1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66B4C4-8999-4434-9CF3-F6C85B535D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6" y="1231743"/>
            <a:ext cx="1539993" cy="2053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A9CACA-2834-4C73-A4D1-5E426D747180}"/>
              </a:ext>
            </a:extLst>
          </p:cNvPr>
          <p:cNvSpPr txBox="1"/>
          <p:nvPr/>
        </p:nvSpPr>
        <p:spPr>
          <a:xfrm>
            <a:off x="2902857" y="1231743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오지현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㈜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휴몬랩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개발이사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8FA61-211D-46D5-9B2B-AF125B937351}"/>
              </a:ext>
            </a:extLst>
          </p:cNvPr>
          <p:cNvSpPr txBox="1"/>
          <p:nvPr/>
        </p:nvSpPr>
        <p:spPr>
          <a:xfrm>
            <a:off x="2902857" y="1794832"/>
            <a:ext cx="5936343" cy="267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학력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포스텍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산업경영공학 전공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포스텍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영재기업인 교육원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35000"/>
              </a:lnSpc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경력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㈜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푸른밤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소프트웨어 엔지니어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미래의 발명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CEO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탐색 프로그램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3, 4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집필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피지컬 컴퓨팅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교육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다수 교사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강사 연수 및 학생 교육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64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설치완료</a:t>
            </a: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500" y="1245300"/>
            <a:ext cx="2472725" cy="19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975" y="1243375"/>
            <a:ext cx="2472724" cy="192157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3600825" y="2917342"/>
            <a:ext cx="509100" cy="27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4294967295"/>
          </p:nvPr>
        </p:nvSpPr>
        <p:spPr>
          <a:xfrm>
            <a:off x="934250" y="3609550"/>
            <a:ext cx="7886700" cy="54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IDE (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Integrated Development Environment)</a:t>
            </a:r>
            <a:r>
              <a:rPr lang="ko-KR"/>
              <a:t> : 효율적은 소프트웨어 개발을 위한 통합개발환경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설치완료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525" y="996275"/>
            <a:ext cx="3171176" cy="1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525" y="2869825"/>
            <a:ext cx="3171176" cy="184614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>
            <a:spLocks noGrp="1"/>
          </p:cNvSpPr>
          <p:nvPr>
            <p:ph type="body" idx="4294967295"/>
          </p:nvPr>
        </p:nvSpPr>
        <p:spPr>
          <a:xfrm>
            <a:off x="6475650" y="870838"/>
            <a:ext cx="2277300" cy="150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설치완료 테스트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/>
              <a:t>python</a:t>
            </a:r>
            <a:endParaRPr b="1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&gt;&gt;&gt;</a:t>
            </a:r>
            <a:r>
              <a:rPr lang="ko-KR" b="1"/>
              <a:t> print(‘hello world’)</a:t>
            </a:r>
            <a:endParaRPr b="1"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00" y="1007413"/>
            <a:ext cx="2069450" cy="17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Spyder 실행해보기</a:t>
            </a:r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675" y="997475"/>
            <a:ext cx="5459574" cy="36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/>
          <p:nvPr/>
        </p:nvSpPr>
        <p:spPr>
          <a:xfrm>
            <a:off x="1824475" y="1766275"/>
            <a:ext cx="1164600" cy="228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2596000" y="1137450"/>
            <a:ext cx="320100" cy="228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4873725" y="2596000"/>
            <a:ext cx="2647500" cy="727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32"/>
          <p:cNvCxnSpPr/>
          <p:nvPr/>
        </p:nvCxnSpPr>
        <p:spPr>
          <a:xfrm rot="10800000" flipH="1">
            <a:off x="2363100" y="1441050"/>
            <a:ext cx="169800" cy="21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32"/>
          <p:cNvCxnSpPr/>
          <p:nvPr/>
        </p:nvCxnSpPr>
        <p:spPr>
          <a:xfrm>
            <a:off x="3039550" y="1273300"/>
            <a:ext cx="1706100" cy="167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가상환경 만들기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body" idx="4294967295"/>
          </p:nvPr>
        </p:nvSpPr>
        <p:spPr>
          <a:xfrm>
            <a:off x="356750" y="1018375"/>
            <a:ext cx="78867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conda create -n study python=3.6</a:t>
            </a:r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body" idx="4294967295"/>
          </p:nvPr>
        </p:nvSpPr>
        <p:spPr>
          <a:xfrm>
            <a:off x="1552400" y="1322000"/>
            <a:ext cx="839700" cy="33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가상환경이름</a:t>
            </a:r>
            <a:endParaRPr sz="800"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4294967295"/>
          </p:nvPr>
        </p:nvSpPr>
        <p:spPr>
          <a:xfrm>
            <a:off x="2502250" y="1322000"/>
            <a:ext cx="839700" cy="33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파이썬버전</a:t>
            </a:r>
            <a:endParaRPr sz="800"/>
          </a:p>
        </p:txBody>
      </p:sp>
      <p:cxnSp>
        <p:nvCxnSpPr>
          <p:cNvPr id="303" name="Google Shape;303;p33"/>
          <p:cNvCxnSpPr/>
          <p:nvPr/>
        </p:nvCxnSpPr>
        <p:spPr>
          <a:xfrm>
            <a:off x="1552400" y="1426000"/>
            <a:ext cx="7089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3"/>
          <p:cNvCxnSpPr/>
          <p:nvPr/>
        </p:nvCxnSpPr>
        <p:spPr>
          <a:xfrm>
            <a:off x="2300025" y="1426600"/>
            <a:ext cx="10419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250" y="1163625"/>
            <a:ext cx="4022399" cy="22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 txBox="1">
            <a:spLocks noGrp="1"/>
          </p:cNvSpPr>
          <p:nvPr>
            <p:ph type="body" idx="4294967295"/>
          </p:nvPr>
        </p:nvSpPr>
        <p:spPr>
          <a:xfrm>
            <a:off x="356750" y="3689125"/>
            <a:ext cx="20355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conda info --envs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250" y="3809000"/>
            <a:ext cx="4251652" cy="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>
            <a:spLocks noGrp="1"/>
          </p:cNvSpPr>
          <p:nvPr>
            <p:ph type="body" idx="4294967295"/>
          </p:nvPr>
        </p:nvSpPr>
        <p:spPr>
          <a:xfrm>
            <a:off x="356750" y="926075"/>
            <a:ext cx="839700" cy="33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가상환경생성</a:t>
            </a:r>
            <a:endParaRPr sz="800"/>
          </a:p>
        </p:txBody>
      </p:sp>
      <p:sp>
        <p:nvSpPr>
          <p:cNvPr id="309" name="Google Shape;309;p33"/>
          <p:cNvSpPr txBox="1">
            <a:spLocks noGrp="1"/>
          </p:cNvSpPr>
          <p:nvPr>
            <p:ph type="body" idx="4294967295"/>
          </p:nvPr>
        </p:nvSpPr>
        <p:spPr>
          <a:xfrm>
            <a:off x="356750" y="3552500"/>
            <a:ext cx="1041900" cy="33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 리스트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가상환경 만들기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body" idx="4294967295"/>
          </p:nvPr>
        </p:nvSpPr>
        <p:spPr>
          <a:xfrm>
            <a:off x="725525" y="1960250"/>
            <a:ext cx="78867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activate study</a:t>
            </a:r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4294967295"/>
          </p:nvPr>
        </p:nvSpPr>
        <p:spPr>
          <a:xfrm>
            <a:off x="4820950" y="1895075"/>
            <a:ext cx="15501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deactivate study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body" idx="4294967295"/>
          </p:nvPr>
        </p:nvSpPr>
        <p:spPr>
          <a:xfrm>
            <a:off x="725525" y="1853250"/>
            <a:ext cx="1041900" cy="33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 활성화</a:t>
            </a:r>
            <a:endParaRPr sz="800"/>
          </a:p>
        </p:txBody>
      </p:sp>
      <p:sp>
        <p:nvSpPr>
          <p:cNvPr id="320" name="Google Shape;320;p34"/>
          <p:cNvSpPr txBox="1">
            <a:spLocks noGrp="1"/>
          </p:cNvSpPr>
          <p:nvPr>
            <p:ph type="body" idx="4294967295"/>
          </p:nvPr>
        </p:nvSpPr>
        <p:spPr>
          <a:xfrm>
            <a:off x="4845200" y="1792525"/>
            <a:ext cx="1041900" cy="33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 비활성화</a:t>
            </a:r>
            <a:endParaRPr sz="800"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25" y="2395225"/>
            <a:ext cx="3530675" cy="73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25" y="2412050"/>
            <a:ext cx="3530675" cy="6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주피터 노트북 설치</a:t>
            </a:r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body" idx="4294967295"/>
          </p:nvPr>
        </p:nvSpPr>
        <p:spPr>
          <a:xfrm>
            <a:off x="530550" y="1106975"/>
            <a:ext cx="2108100" cy="49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/>
              <a:t>pip install jupyter</a:t>
            </a:r>
            <a:endParaRPr b="1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5" y="1604675"/>
            <a:ext cx="3537325" cy="22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>
            <a:spLocks noGrp="1"/>
          </p:cNvSpPr>
          <p:nvPr>
            <p:ph type="body" idx="4294967295"/>
          </p:nvPr>
        </p:nvSpPr>
        <p:spPr>
          <a:xfrm>
            <a:off x="4377225" y="1448725"/>
            <a:ext cx="4365300" cy="94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/>
              <a:t>pip (Python Package Index)</a:t>
            </a:r>
            <a:endParaRPr b="1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파이썬의 여러 모듈, 라이브러리를 쉽게 설치 할 수 있도록 도와주는 라이브러리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6631700" y="3943529"/>
            <a:ext cx="23493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참고사이트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uFill>
                  <a:noFill/>
                </a:uFill>
                <a:hlinkClick r:id="rId4"/>
              </a:rPr>
              <a:t>https://jupyter.org</a:t>
            </a:r>
            <a:r>
              <a:rPr lang="ko-KR" sz="1000"/>
              <a:t> - 주피터노트북 실행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uFill>
                  <a:noFill/>
                </a:uFill>
                <a:hlinkClick r:id="rId5"/>
              </a:rPr>
              <a:t>https://pip.pypa.io</a:t>
            </a:r>
            <a:r>
              <a:rPr lang="ko-KR" sz="1000"/>
              <a:t> - pip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주피터 노트북 실행</a:t>
            </a: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body" idx="4294967295"/>
          </p:nvPr>
        </p:nvSpPr>
        <p:spPr>
          <a:xfrm>
            <a:off x="976800" y="1024550"/>
            <a:ext cx="4365300" cy="44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/>
              <a:t>jupyter notebook</a:t>
            </a:r>
            <a:endParaRPr/>
          </a:p>
        </p:txBody>
      </p:sp>
      <p:pic>
        <p:nvPicPr>
          <p:cNvPr id="342" name="Google Shape;3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875" y="1561050"/>
            <a:ext cx="3409250" cy="21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650" y="1561050"/>
            <a:ext cx="3887850" cy="29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Conda Navigator</a:t>
            </a:r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4" y="1016850"/>
            <a:ext cx="5860447" cy="3527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 txBox="1"/>
          <p:nvPr/>
        </p:nvSpPr>
        <p:spPr>
          <a:xfrm>
            <a:off x="6178275" y="3834175"/>
            <a:ext cx="27372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이미지 출처: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https://docs.anaconda.com/anaconda/navigator/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주피터 노트북 실행</a:t>
            </a:r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25" y="1071375"/>
            <a:ext cx="3478575" cy="33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02-1 주피터노트북 실행.ipynb </a:t>
            </a:r>
            <a:endParaRPr sz="1000"/>
          </a:p>
        </p:txBody>
      </p:sp>
      <p:sp>
        <p:nvSpPr>
          <p:cNvPr id="362" name="Google Shape;362;p38"/>
          <p:cNvSpPr txBox="1">
            <a:spLocks noGrp="1"/>
          </p:cNvSpPr>
          <p:nvPr>
            <p:ph type="body" idx="4294967295"/>
          </p:nvPr>
        </p:nvSpPr>
        <p:spPr>
          <a:xfrm>
            <a:off x="4593250" y="959875"/>
            <a:ext cx="4428600" cy="32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/>
              <a:t>기본 단축키</a:t>
            </a:r>
            <a:endParaRPr b="1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Shift + Enter - 수행 후 아래셀 이동 (없으면생성)</a:t>
            </a:r>
            <a:endParaRPr sz="12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Alt + Enter - 수행 후 새로운셀 추가</a:t>
            </a:r>
            <a:endParaRPr sz="12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Ctrl + Enter - 수행</a:t>
            </a:r>
            <a:endParaRPr sz="12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Ctrl + S - 노트북 저장</a:t>
            </a:r>
            <a:endParaRPr sz="12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Enter - 입력모드로 전환</a:t>
            </a:r>
            <a:endParaRPr sz="12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Esc - 입력모드에서 명령모드로 전환</a:t>
            </a:r>
            <a:endParaRPr sz="12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M - 셀 타입을 마크다운으로 전환</a:t>
            </a:r>
            <a:endParaRPr sz="12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Y - 셀 타입을 코드로 전환</a:t>
            </a:r>
            <a:endParaRPr sz="12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Ctrl + / - 선택된 코드 주석처리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파이썬 소개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프로그래밍 언어 - 파이썬!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소개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113" y="1485075"/>
            <a:ext cx="2009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177800" y="1841450"/>
            <a:ext cx="3931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저급 언어 </a:t>
            </a: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VS </a:t>
            </a: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고급 언어</a:t>
            </a: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프로그래밍 언어?</a:t>
            </a:r>
            <a:endParaRPr sz="2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12649" y="1033463"/>
            <a:ext cx="32616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컴퓨터와 대화를 하기위한 도구</a:t>
            </a:r>
            <a:b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컴퓨터 프로그램을 작성하기 위한 언어</a:t>
            </a: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01025" y="2251175"/>
            <a:ext cx="433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저급 언어: 컴퓨터가 이해하기 쉽게 작성된 프로그래밍 언어</a:t>
            </a:r>
            <a:b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      - </a:t>
            </a:r>
            <a:r>
              <a:rPr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기계어, 어셈블리어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고급 언어: 사람이 이해하기 쉽게 작성된 프로그래밍 언어로서, 가독성이 높고 다루기 간단</a:t>
            </a:r>
            <a:b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      - </a:t>
            </a:r>
            <a:r>
              <a:rPr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C언어, JAVA, </a:t>
            </a:r>
            <a:r>
              <a:rPr lang="ko-KR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Python</a:t>
            </a:r>
            <a:r>
              <a:rPr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등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49477"/>
          <a:stretch/>
        </p:blipFill>
        <p:spPr>
          <a:xfrm>
            <a:off x="5099025" y="1270925"/>
            <a:ext cx="3634650" cy="292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7336400" y="4174550"/>
            <a:ext cx="14133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Nanum Gothic"/>
                <a:ea typeface="Nanum Gothic"/>
                <a:cs typeface="Nanum Gothic"/>
                <a:sym typeface="Nanum Gothic"/>
              </a:rPr>
              <a:t>어셈블리어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0" name="Google Shape;110;p15"/>
          <p:cNvCxnSpPr/>
          <p:nvPr/>
        </p:nvCxnSpPr>
        <p:spPr>
          <a:xfrm>
            <a:off x="167575" y="1850500"/>
            <a:ext cx="416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 idx="4294967295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파이썬이란</a:t>
            </a:r>
            <a:endParaRPr dirty="0"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77800" y="2043775"/>
            <a:ext cx="4989000" cy="26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귀도 반 </a:t>
            </a:r>
            <a:r>
              <a:rPr lang="ko-KR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로섬</a:t>
            </a:r>
            <a:r>
              <a:rPr lang="ko-KR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Gudi</a:t>
            </a:r>
            <a:r>
              <a:rPr lang="ko-KR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Van</a:t>
            </a:r>
            <a:r>
              <a:rPr lang="ko-KR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Rossum</a:t>
            </a:r>
            <a:r>
              <a:rPr lang="ko-KR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 개발 </a:t>
            </a: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- 1990</a:t>
            </a:r>
            <a:endParaRPr b="1" dirty="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대형 글로벌기업부터 </a:t>
            </a:r>
            <a:r>
              <a:rPr lang="ko-KR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스타트업까지</a:t>
            </a:r>
            <a:r>
              <a:rPr lang="ko-KR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다양하게 활용</a:t>
            </a:r>
            <a:br>
              <a:rPr lang="ko-KR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sz="1200" dirty="0">
                <a:latin typeface="Nanum Gothic"/>
                <a:ea typeface="Nanum Gothic"/>
                <a:cs typeface="Nanum Gothic"/>
                <a:sym typeface="Nanum Gothic"/>
              </a:rPr>
              <a:t>구글, 유튜브, 인스타그램, 카카오</a:t>
            </a:r>
            <a:r>
              <a:rPr lang="ko-KR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200" dirty="0" err="1">
                <a:latin typeface="Nanum Gothic"/>
                <a:ea typeface="Nanum Gothic"/>
                <a:cs typeface="Nanum Gothic"/>
                <a:sym typeface="Nanum Gothic"/>
              </a:rPr>
              <a:t>드롭박스</a:t>
            </a:r>
            <a:r>
              <a:rPr lang="ko-KR" sz="1200" dirty="0"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ko-KR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200" dirty="0">
                <a:latin typeface="Nanum Gothic"/>
                <a:ea typeface="Nanum Gothic"/>
                <a:cs typeface="Nanum Gothic"/>
                <a:sym typeface="Nanum Gothic"/>
              </a:rPr>
              <a:t>인스타그램,</a:t>
            </a:r>
            <a:r>
              <a:rPr lang="ko-KR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NASA)</a:t>
            </a:r>
            <a:endParaRPr sz="1200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dirty="0">
                <a:latin typeface="Nanum Gothic"/>
                <a:ea typeface="Nanum Gothic"/>
                <a:cs typeface="Nanum Gothic"/>
                <a:sym typeface="Nanum Gothic"/>
              </a:rPr>
              <a:t>최근 데이터분석 트렌드에 발맞춰 전성기를 맞고 있음.</a:t>
            </a:r>
            <a:endParaRPr sz="12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50219"/>
          <a:stretch/>
        </p:blipFill>
        <p:spPr>
          <a:xfrm>
            <a:off x="2227900" y="1148125"/>
            <a:ext cx="1016925" cy="7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044" y="1858950"/>
            <a:ext cx="4148350" cy="28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88" y="1148125"/>
            <a:ext cx="2009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 idx="4294967295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036400" y="11354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단순하고 간단하다</a:t>
            </a:r>
            <a:endParaRPr sz="36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036400" y="17700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방대한 라이브러</a:t>
            </a:r>
            <a:r>
              <a:rPr lang="ko-KR" sz="3600" b="1" dirty="0">
                <a:latin typeface="Nanum Gothic"/>
                <a:ea typeface="Nanum Gothic"/>
                <a:cs typeface="Nanum Gothic"/>
                <a:sym typeface="Nanum Gothic"/>
              </a:rPr>
              <a:t>리</a:t>
            </a:r>
            <a:endParaRPr sz="36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732625" y="2563350"/>
            <a:ext cx="56787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3600" b="1">
                <a:latin typeface="Nanum Gothic"/>
                <a:ea typeface="Nanum Gothic"/>
                <a:cs typeface="Nanum Gothic"/>
                <a:sym typeface="Nanum Gothic"/>
              </a:rPr>
              <a:t>플랫폼 독립적인 오픈소스</a:t>
            </a:r>
            <a:endParaRPr sz="3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203250" y="3513175"/>
            <a:ext cx="87375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다양한 프로그래밍 패러다임 지원</a:t>
            </a:r>
            <a:endParaRPr sz="3600"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 idx="4294967295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5489400" y="2993900"/>
            <a:ext cx="30735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print(“Hello World”)</a:t>
            </a:r>
            <a:endParaRPr sz="1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588975" y="2678700"/>
            <a:ext cx="3606900" cy="2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public class hello {</a:t>
            </a:r>
            <a:br>
              <a:rPr lang="ko-KR" sz="1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public static void main(string[] args) {</a:t>
            </a:r>
            <a:endParaRPr sz="1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System.out.println(“Hello World”);</a:t>
            </a:r>
            <a:endParaRPr sz="1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}</a:t>
            </a:r>
            <a:endParaRPr sz="1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}</a:t>
            </a:r>
            <a:endParaRPr sz="12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078250" y="2436675"/>
            <a:ext cx="2076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latin typeface="Nanum Gothic"/>
                <a:ea typeface="Nanum Gothic"/>
                <a:cs typeface="Nanum Gothic"/>
                <a:sym typeface="Nanum Gothic"/>
              </a:rPr>
              <a:t>&lt;JAVA&gt;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988000" y="2436675"/>
            <a:ext cx="2076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latin typeface="Nanum Gothic"/>
                <a:ea typeface="Nanum Gothic"/>
                <a:cs typeface="Nanum Gothic"/>
                <a:sym typeface="Nanum Gothic"/>
              </a:rPr>
              <a:t>&lt;Python&gt;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2036400" y="11354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단순하고 간단하다</a:t>
            </a:r>
            <a:endParaRPr sz="36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 idx="4294967295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2036400" y="11354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방대한 라이브러리</a:t>
            </a:r>
            <a:endParaRPr sz="36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869150" y="2255300"/>
            <a:ext cx="5405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웹개발, 게임개발, 데이터과학 등 범용언어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2417</Words>
  <Application>Microsoft Office PowerPoint</Application>
  <PresentationFormat>화면 슬라이드 쇼(16:9)</PresentationFormat>
  <Paragraphs>350</Paragraphs>
  <Slides>28</Slides>
  <Notes>28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Lato Hairline</vt:lpstr>
      <vt:lpstr>Nanum Gothic</vt:lpstr>
      <vt:lpstr>Arial</vt:lpstr>
      <vt:lpstr>Lato Light</vt:lpstr>
      <vt:lpstr>Lato</vt:lpstr>
      <vt:lpstr>Default Theme</vt:lpstr>
      <vt:lpstr>Default Theme</vt:lpstr>
      <vt:lpstr>파이썬 기반 데이터 획득/분석 (모듈 6)</vt:lpstr>
      <vt:lpstr>PowerPoint 프레젠테이션</vt:lpstr>
      <vt:lpstr>파이썬 소개</vt:lpstr>
      <vt:lpstr>프로그래밍 언어 - 파이썬!</vt:lpstr>
      <vt:lpstr>PowerPoint 프레젠테이션</vt:lpstr>
      <vt:lpstr>파이썬이란</vt:lpstr>
      <vt:lpstr>파이썬의 특징</vt:lpstr>
      <vt:lpstr>파이썬의 특징</vt:lpstr>
      <vt:lpstr>파이썬의 특징</vt:lpstr>
      <vt:lpstr>파이썬의 특징</vt:lpstr>
      <vt:lpstr>파이썬의 특징</vt:lpstr>
      <vt:lpstr>파이썬의 철학</vt:lpstr>
      <vt:lpstr>파이썬 왜 사용하나요?</vt:lpstr>
      <vt:lpstr>파이썬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아나콘다 설치완료</vt:lpstr>
      <vt:lpstr>아나콘다 설치완료</vt:lpstr>
      <vt:lpstr>Spyder 실행해보기</vt:lpstr>
      <vt:lpstr>아나콘다 가상환경 만들기</vt:lpstr>
      <vt:lpstr>아나콘다 가상환경 만들기</vt:lpstr>
      <vt:lpstr>주피터 노트북 설치</vt:lpstr>
      <vt:lpstr>주피터 노트북 실행</vt:lpstr>
      <vt:lpstr>Conda Navigator</vt:lpstr>
      <vt:lpstr>주피터 노트북 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소개</dc:title>
  <cp:lastModifiedBy>jihyun oh</cp:lastModifiedBy>
  <cp:revision>4</cp:revision>
  <dcterms:modified xsi:type="dcterms:W3CDTF">2020-01-12T13:59:06Z</dcterms:modified>
</cp:coreProperties>
</file>